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8" r:id="rId5"/>
    <p:sldId id="259" r:id="rId6"/>
    <p:sldId id="260" r:id="rId7"/>
    <p:sldId id="261" r:id="rId8"/>
    <p:sldId id="262" r:id="rId9"/>
    <p:sldId id="263" r:id="rId10"/>
    <p:sldId id="266"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22191"/>
            <a:ext cx="10203130" cy="3435409"/>
          </a:xfrm>
        </p:spPr>
        <p:txBody>
          <a:bodyPr>
            <a:normAutofit fontScale="90000"/>
          </a:bodyPr>
          <a:lstStyle/>
          <a:p>
            <a:pPr algn="ctr"/>
            <a:r>
              <a:rPr lang="en-US" b="1" dirty="0"/>
              <a:t>Topic</a:t>
            </a: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sz="2700" dirty="0" smtClean="0">
                <a:latin typeface="Arial Black" panose="020B0A04020102020204" pitchFamily="34" charset="0"/>
              </a:rPr>
              <a:t>The 13</a:t>
            </a:r>
            <a:r>
              <a:rPr lang="en-GB" sz="2700" baseline="30000" dirty="0" smtClean="0">
                <a:latin typeface="Arial Black" panose="020B0A04020102020204" pitchFamily="34" charset="0"/>
              </a:rPr>
              <a:t>th</a:t>
            </a:r>
            <a:r>
              <a:rPr lang="en-GB" sz="2700" dirty="0" smtClean="0">
                <a:latin typeface="Arial Black" panose="020B0A04020102020204" pitchFamily="34" charset="0"/>
              </a:rPr>
              <a:t> southern african Association for educational assessment </a:t>
            </a:r>
            <a:r>
              <a:rPr lang="en-GB" dirty="0" smtClean="0"/>
              <a:t/>
            </a:r>
            <a:br>
              <a:rPr lang="en-GB" dirty="0" smtClean="0"/>
            </a:br>
            <a:r>
              <a:rPr lang="en-GB" dirty="0" smtClean="0"/>
              <a:t/>
            </a:r>
            <a:br>
              <a:rPr lang="en-GB" dirty="0" smtClean="0"/>
            </a:br>
            <a:r>
              <a:rPr lang="en-GB" sz="2200" dirty="0" smtClean="0"/>
              <a:t>Topic:</a:t>
            </a:r>
            <a:r>
              <a:rPr lang="en-GB" dirty="0"/>
              <a:t/>
            </a:r>
            <a:br>
              <a:rPr lang="en-GB" dirty="0"/>
            </a:br>
            <a:r>
              <a:rPr lang="en-US" sz="2000" b="1" dirty="0" smtClean="0"/>
              <a:t>Challenges </a:t>
            </a:r>
            <a:r>
              <a:rPr lang="en-US" sz="2000" b="1" dirty="0"/>
              <a:t>facing the implementation of Formative assessment in Lesotho Secondary Schools: </a:t>
            </a:r>
            <a:r>
              <a:rPr lang="en-US" sz="2000" b="1" dirty="0" smtClean="0"/>
              <a:t/>
            </a:r>
            <a:br>
              <a:rPr lang="en-US" sz="2000" b="1" dirty="0" smtClean="0"/>
            </a:br>
            <a:r>
              <a:rPr lang="en-US" sz="2000" b="1" dirty="0"/>
              <a:t/>
            </a:r>
            <a:br>
              <a:rPr lang="en-US" sz="2000" b="1" dirty="0"/>
            </a:br>
            <a:r>
              <a:rPr lang="en-US" sz="2000" b="1" dirty="0" smtClean="0"/>
              <a:t>The </a:t>
            </a:r>
            <a:r>
              <a:rPr lang="en-US" sz="2000" b="1" dirty="0"/>
              <a:t>case of Grade 8 Arts and </a:t>
            </a:r>
            <a:r>
              <a:rPr lang="en-US" sz="2000" b="1" dirty="0" smtClean="0"/>
              <a:t>Entrepreneurship</a:t>
            </a:r>
            <a:r>
              <a:rPr lang="en-GB" sz="3600" dirty="0"/>
              <a:t/>
            </a:r>
            <a:br>
              <a:rPr lang="en-GB" sz="3600" dirty="0"/>
            </a:br>
            <a:endParaRPr lang="en-GB" sz="3600" dirty="0"/>
          </a:p>
        </p:txBody>
      </p:sp>
      <p:sp>
        <p:nvSpPr>
          <p:cNvPr id="3" name="Subtitle 2"/>
          <p:cNvSpPr>
            <a:spLocks noGrp="1"/>
          </p:cNvSpPr>
          <p:nvPr>
            <p:ph type="subTitle" idx="1"/>
          </p:nvPr>
        </p:nvSpPr>
        <p:spPr/>
        <p:txBody>
          <a:bodyPr>
            <a:normAutofit/>
          </a:bodyPr>
          <a:lstStyle/>
          <a:p>
            <a:r>
              <a:rPr lang="en-GB" sz="2800" b="1" u="sng" dirty="0" smtClean="0"/>
              <a:t>Presented By:</a:t>
            </a:r>
          </a:p>
          <a:p>
            <a:r>
              <a:rPr lang="en-GB" sz="2800" dirty="0" err="1" smtClean="0"/>
              <a:t>Mr.</a:t>
            </a:r>
            <a:r>
              <a:rPr lang="en-GB" sz="2800" dirty="0" smtClean="0"/>
              <a:t> </a:t>
            </a:r>
            <a:r>
              <a:rPr lang="en-GB" sz="2800" dirty="0" err="1" smtClean="0"/>
              <a:t>Tumelo</a:t>
            </a:r>
            <a:r>
              <a:rPr lang="en-GB" sz="2800" dirty="0" smtClean="0"/>
              <a:t> </a:t>
            </a:r>
            <a:r>
              <a:rPr lang="en-GB" sz="2800" dirty="0" err="1" smtClean="0"/>
              <a:t>Motai</a:t>
            </a:r>
            <a:endParaRPr lang="en-GB" sz="2800" dirty="0" smtClean="0"/>
          </a:p>
          <a:p>
            <a:r>
              <a:rPr lang="en-GB" sz="2800" dirty="0" smtClean="0"/>
              <a:t>Examinations Council of Lesotho</a:t>
            </a:r>
            <a:endParaRPr lang="en-GB" sz="2800" dirty="0"/>
          </a:p>
        </p:txBody>
      </p:sp>
    </p:spTree>
    <p:extLst>
      <p:ext uri="{BB962C8B-B14F-4D97-AF65-F5344CB8AC3E}">
        <p14:creationId xmlns:p14="http://schemas.microsoft.com/office/powerpoint/2010/main" val="149886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027" y="521293"/>
            <a:ext cx="10707880" cy="5017849"/>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endParaRPr lang="en-US" dirty="0" smtClean="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US"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dirty="0" smtClean="0">
                <a:ea typeface="Calibri" panose="020F0502020204030204" pitchFamily="34" charset="0"/>
                <a:cs typeface="Times New Roman" panose="02020603050405020304" pitchFamily="18" charset="0"/>
              </a:rPr>
              <a:t>Limited </a:t>
            </a:r>
            <a:r>
              <a:rPr lang="en-US" dirty="0">
                <a:ea typeface="Calibri" panose="020F0502020204030204" pitchFamily="34" charset="0"/>
                <a:cs typeface="Times New Roman" panose="02020603050405020304" pitchFamily="18" charset="0"/>
              </a:rPr>
              <a:t>teaching resources, such as computer laboratories and workshops are a huge constraint to effective teaching and assessing of practical skills for (C&amp;E). It is undisputable that there is need for a huge capital expenditure for construction of laboratories, studios, workshops, drawing rooms and home economics laboratories. However government is advised to speedily put in place these infrastructure</a:t>
            </a:r>
            <a:r>
              <a:rPr lang="en-US" dirty="0" smtClean="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endParaRPr lang="en-US" dirty="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US" dirty="0">
                <a:latin typeface="+mj-lt"/>
                <a:ea typeface="Calibri" panose="020F0502020204030204" pitchFamily="34" charset="0"/>
                <a:cs typeface="Times New Roman" panose="02020603050405020304" pitchFamily="18" charset="0"/>
              </a:rPr>
              <a:t>Some educators argue that they lack skills to teach content for this learning area. Most teachers are specialists in Business Education, Home Economics, ICT, Wood-work, and Technical Drawing. The Teacher Training college and National University of Lesotho must introduce educational courses that meet the needs of the newly introduced curriculum in secondary schools. This will help provide the needed workforce to eradicate the scarcity of teachers who are not competent in teaching Arts and Entrepreneurship.</a:t>
            </a:r>
          </a:p>
          <a:p>
            <a:pPr marL="342900" lvl="0" indent="-342900" algn="just">
              <a:lnSpc>
                <a:spcPct val="107000"/>
              </a:lnSpc>
              <a:spcAft>
                <a:spcPts val="800"/>
              </a:spcAft>
              <a:buFont typeface="Symbol" panose="05050102010706020507" pitchFamily="18" charset="2"/>
              <a:buChar char=""/>
            </a:pP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2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121" y="271020"/>
            <a:ext cx="10699335" cy="3879267"/>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a:latin typeface="+mj-lt"/>
                <a:ea typeface="Calibri" panose="020F0502020204030204" pitchFamily="34" charset="0"/>
                <a:cs typeface="Times New Roman" panose="02020603050405020304" pitchFamily="18" charset="0"/>
              </a:rPr>
              <a:t>Introduction of Music, Art and Vocational schools is of a dire need for Lesotho education system. For those learners who are outstanding in the artisan and vocational streams, their dreams simply fade away after grade 8 because there is no where they can sharpen their talent further</a:t>
            </a:r>
            <a:r>
              <a:rPr lang="en-US" dirty="0" smtClean="0">
                <a:latin typeface="+mj-lt"/>
                <a:ea typeface="Calibri" panose="020F0502020204030204" pitchFamily="34" charset="0"/>
                <a:cs typeface="Times New Roman" panose="02020603050405020304" pitchFamily="18" charset="0"/>
              </a:rPr>
              <a:t>.</a:t>
            </a:r>
          </a:p>
          <a:p>
            <a:pPr lvl="0" algn="just">
              <a:lnSpc>
                <a:spcPct val="107000"/>
              </a:lnSpc>
              <a:spcAft>
                <a:spcPts val="0"/>
              </a:spcAft>
            </a:pPr>
            <a:endParaRPr lang="en-GB" sz="1600" dirty="0">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dirty="0">
                <a:latin typeface="+mj-lt"/>
                <a:ea typeface="Calibri" panose="020F0502020204030204" pitchFamily="34" charset="0"/>
                <a:cs typeface="Times New Roman" panose="02020603050405020304" pitchFamily="18" charset="0"/>
              </a:rPr>
              <a:t>The Examinations Council of Lesotho in collaboration with the National Curriculum Development Centre, are faced with a big challenge of training teachers on assessment strategies.  A further challenge is to maintain assessment standards so as to ensure that assessment is aligned with instruction of Arts and Entrepreneurship in schools, and nationally. </a:t>
            </a:r>
            <a:endParaRPr lang="en-GB"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5866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10271497" cy="796421"/>
          </a:xfrm>
        </p:spPr>
        <p:txBody>
          <a:bodyPr>
            <a:noAutofit/>
          </a:bodyPr>
          <a:lstStyle/>
          <a:p>
            <a:pPr algn="ctr"/>
            <a:r>
              <a:rPr lang="en-GB" sz="5400" dirty="0" smtClean="0"/>
              <a:t>the end</a:t>
            </a:r>
            <a:endParaRPr lang="en-GB" sz="5400" dirty="0"/>
          </a:p>
        </p:txBody>
      </p:sp>
      <p:sp>
        <p:nvSpPr>
          <p:cNvPr id="3" name="Text Placeholder 2"/>
          <p:cNvSpPr>
            <a:spLocks noGrp="1"/>
          </p:cNvSpPr>
          <p:nvPr>
            <p:ph type="body" idx="1"/>
          </p:nvPr>
        </p:nvSpPr>
        <p:spPr>
          <a:xfrm>
            <a:off x="684213" y="4495800"/>
            <a:ext cx="10485140" cy="1498600"/>
          </a:xfrm>
        </p:spPr>
        <p:txBody>
          <a:bodyPr>
            <a:normAutofit/>
          </a:bodyPr>
          <a:lstStyle/>
          <a:p>
            <a:pPr algn="ctr"/>
            <a:r>
              <a:rPr lang="en-GB" sz="4400" dirty="0" smtClean="0"/>
              <a:t>Thank You</a:t>
            </a:r>
            <a:endParaRPr lang="en-GB" sz="4400" dirty="0"/>
          </a:p>
        </p:txBody>
      </p:sp>
    </p:spTree>
    <p:extLst>
      <p:ext uri="{BB962C8B-B14F-4D97-AF65-F5344CB8AC3E}">
        <p14:creationId xmlns:p14="http://schemas.microsoft.com/office/powerpoint/2010/main" val="1091668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385" y="136733"/>
            <a:ext cx="11118079" cy="6186309"/>
          </a:xfrm>
          <a:prstGeom prst="rect">
            <a:avLst/>
          </a:prstGeom>
        </p:spPr>
        <p:txBody>
          <a:bodyPr wrap="square">
            <a:spAutoFit/>
          </a:bodyPr>
          <a:lstStyle/>
          <a:p>
            <a:pPr marL="285750" indent="-285750" algn="just">
              <a:buFont typeface="Arial" panose="020B0604020202020204" pitchFamily="34" charset="0"/>
              <a:buChar char="•"/>
            </a:pPr>
            <a:r>
              <a:rPr lang="en-US" dirty="0">
                <a:latin typeface="+mj-lt"/>
                <a:ea typeface="Calibri" panose="020F0502020204030204" pitchFamily="34" charset="0"/>
              </a:rPr>
              <a:t>Arts and </a:t>
            </a:r>
            <a:r>
              <a:rPr lang="en-US" dirty="0" smtClean="0">
                <a:latin typeface="+mj-lt"/>
                <a:ea typeface="Calibri" panose="020F0502020204030204" pitchFamily="34" charset="0"/>
              </a:rPr>
              <a:t>entrepreneurship (A &amp; E) </a:t>
            </a:r>
            <a:r>
              <a:rPr lang="en-US" dirty="0">
                <a:latin typeface="+mj-lt"/>
                <a:ea typeface="Calibri" panose="020F0502020204030204" pitchFamily="34" charset="0"/>
              </a:rPr>
              <a:t>is a learning area that draws content from Business Education, Information and Communication Technology (ICT), Home Economics, Art, Crafts, Technical subjects, Music, Drama and theatre in the </a:t>
            </a:r>
            <a:r>
              <a:rPr lang="en-US" dirty="0" smtClean="0">
                <a:latin typeface="+mj-lt"/>
                <a:ea typeface="Calibri" panose="020F0502020204030204" pitchFamily="34" charset="0"/>
              </a:rPr>
              <a:t>newly introduced Integrated Curriculum in Lesotho.</a:t>
            </a:r>
          </a:p>
          <a:p>
            <a:pPr algn="just"/>
            <a:endParaRPr lang="en-US" dirty="0" smtClean="0">
              <a:latin typeface="+mj-lt"/>
              <a:ea typeface="Calibri" panose="020F0502020204030204" pitchFamily="34" charset="0"/>
            </a:endParaRPr>
          </a:p>
          <a:p>
            <a:pPr algn="just"/>
            <a:r>
              <a:rPr lang="en-US" dirty="0">
                <a:latin typeface="+mj-lt"/>
                <a:cs typeface="Times New Roman" panose="02020603050405020304" pitchFamily="18" charset="0"/>
              </a:rPr>
              <a:t>Arts and entrepreneurship was first introduced in Lesotho Secondary Schools in 2017. It is meant to promote</a:t>
            </a:r>
            <a:r>
              <a:rPr lang="en-US" dirty="0" smtClean="0">
                <a:latin typeface="+mj-lt"/>
                <a:cs typeface="Times New Roman" panose="02020603050405020304" pitchFamily="18" charset="0"/>
              </a:rPr>
              <a:t>:</a:t>
            </a:r>
          </a:p>
          <a:p>
            <a:pPr algn="just"/>
            <a:endParaRPr lang="en-GB" dirty="0">
              <a:latin typeface="+mj-lt"/>
              <a:cs typeface="Times New Roman" panose="02020603050405020304" pitchFamily="18" charset="0"/>
            </a:endParaRPr>
          </a:p>
          <a:p>
            <a:pPr marL="742950" lvl="1" indent="-285750" algn="just">
              <a:buFont typeface="Wingdings" panose="05000000000000000000" pitchFamily="2" charset="2"/>
              <a:buChar char="Ø"/>
            </a:pPr>
            <a:r>
              <a:rPr lang="en-US" dirty="0">
                <a:latin typeface="+mj-lt"/>
                <a:cs typeface="Times New Roman" panose="02020603050405020304" pitchFamily="18" charset="0"/>
              </a:rPr>
              <a:t>Individual expressions, personal and aesthetic development through the practice and appreciation of the creative arts;</a:t>
            </a:r>
            <a:endParaRPr lang="en-GB" dirty="0">
              <a:latin typeface="+mj-lt"/>
              <a:cs typeface="Times New Roman" panose="02020603050405020304" pitchFamily="18" charset="0"/>
            </a:endParaRPr>
          </a:p>
          <a:p>
            <a:pPr marL="742950" lvl="1" indent="-285750" algn="just">
              <a:buFont typeface="Wingdings" panose="05000000000000000000" pitchFamily="2" charset="2"/>
              <a:buChar char="Ø"/>
            </a:pPr>
            <a:r>
              <a:rPr lang="en-US" dirty="0">
                <a:latin typeface="+mj-lt"/>
                <a:cs typeface="Times New Roman" panose="02020603050405020304" pitchFamily="18" charset="0"/>
              </a:rPr>
              <a:t>Understanding of the physical, socio-economic and technological environment as a prerequisite for learning and living;</a:t>
            </a:r>
            <a:endParaRPr lang="en-GB" dirty="0">
              <a:latin typeface="+mj-lt"/>
              <a:cs typeface="Times New Roman" panose="02020603050405020304" pitchFamily="18" charset="0"/>
            </a:endParaRPr>
          </a:p>
          <a:p>
            <a:pPr marL="742950" lvl="1" indent="-285750" algn="just">
              <a:buFont typeface="Wingdings" panose="05000000000000000000" pitchFamily="2" charset="2"/>
              <a:buChar char="Ø"/>
            </a:pPr>
            <a:r>
              <a:rPr lang="en-US" dirty="0">
                <a:latin typeface="+mj-lt"/>
                <a:cs typeface="Times New Roman" panose="02020603050405020304" pitchFamily="18" charset="0"/>
              </a:rPr>
              <a:t>Acquisition and application of creative and entrepreneurial skills in solving everyday life challenges;</a:t>
            </a:r>
            <a:endParaRPr lang="en-GB" dirty="0">
              <a:latin typeface="+mj-lt"/>
              <a:cs typeface="Times New Roman" panose="02020603050405020304" pitchFamily="18" charset="0"/>
            </a:endParaRPr>
          </a:p>
          <a:p>
            <a:pPr marL="742950" lvl="1" indent="-285750" algn="just">
              <a:buFont typeface="Wingdings" panose="05000000000000000000" pitchFamily="2" charset="2"/>
              <a:buChar char="Ø"/>
            </a:pPr>
            <a:r>
              <a:rPr lang="en-US" dirty="0">
                <a:latin typeface="+mj-lt"/>
                <a:cs typeface="Times New Roman" panose="02020603050405020304" pitchFamily="18" charset="0"/>
              </a:rPr>
              <a:t>Appropriate attitudes and values for a successful, creative and entrepreneurial culture</a:t>
            </a:r>
            <a:r>
              <a:rPr lang="en-US" dirty="0" smtClean="0">
                <a:latin typeface="+mj-lt"/>
                <a:cs typeface="Times New Roman" panose="02020603050405020304" pitchFamily="18" charset="0"/>
              </a:rPr>
              <a:t>.</a:t>
            </a:r>
          </a:p>
          <a:p>
            <a:pPr lvl="0" algn="just"/>
            <a:endParaRPr lang="en-US" dirty="0">
              <a:latin typeface="Times New Roman" panose="02020603050405020304" pitchFamily="18" charset="0"/>
              <a:cs typeface="Times New Roman" panose="02020603050405020304" pitchFamily="18" charset="0"/>
            </a:endParaRPr>
          </a:p>
          <a:p>
            <a:pPr algn="just"/>
            <a:r>
              <a:rPr lang="en-US" dirty="0" err="1"/>
              <a:t>Gouws</a:t>
            </a:r>
            <a:r>
              <a:rPr lang="en-US" dirty="0"/>
              <a:t>, (2002) </a:t>
            </a:r>
            <a:r>
              <a:rPr lang="en-US" dirty="0" smtClean="0"/>
              <a:t>states </a:t>
            </a:r>
            <a:r>
              <a:rPr lang="en-US" dirty="0"/>
              <a:t>that, entrepreneurial education is a purposeful intervention, by the teacher in the life of a learner (student) to impact innovative qualities and skills to enable the learner to survive in the world of business.</a:t>
            </a:r>
            <a:endParaRPr lang="en-GB" dirty="0"/>
          </a:p>
          <a:p>
            <a:pPr lvl="0" algn="just"/>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smtClean="0">
              <a:latin typeface="Times New Roman" panose="02020603050405020304" pitchFamily="18" charset="0"/>
              <a:ea typeface="Calibri" panose="020F0502020204030204" pitchFamily="34" charset="0"/>
            </a:endParaRPr>
          </a:p>
          <a:p>
            <a:endParaRPr lang="en-GB" dirty="0"/>
          </a:p>
        </p:txBody>
      </p:sp>
    </p:spTree>
    <p:extLst>
      <p:ext uri="{BB962C8B-B14F-4D97-AF65-F5344CB8AC3E}">
        <p14:creationId xmlns:p14="http://schemas.microsoft.com/office/powerpoint/2010/main" val="2754437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8980" y="564022"/>
            <a:ext cx="5665862"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u="sng" dirty="0" smtClean="0"/>
              <a:t>Grade</a:t>
            </a:r>
            <a:r>
              <a:rPr lang="en-GB" dirty="0" smtClean="0"/>
              <a:t> </a:t>
            </a:r>
            <a:r>
              <a:rPr lang="en-GB" dirty="0"/>
              <a:t>8</a:t>
            </a:r>
          </a:p>
          <a:p>
            <a:pPr algn="ctr"/>
            <a:r>
              <a:rPr lang="en-GB" dirty="0" smtClean="0"/>
              <a:t>(Integrated Curriculum)</a:t>
            </a:r>
          </a:p>
        </p:txBody>
      </p:sp>
      <p:sp>
        <p:nvSpPr>
          <p:cNvPr id="3" name="Down Arrow 2"/>
          <p:cNvSpPr/>
          <p:nvPr/>
        </p:nvSpPr>
        <p:spPr>
          <a:xfrm>
            <a:off x="6585774" y="1746523"/>
            <a:ext cx="470019" cy="842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68980" y="2805114"/>
            <a:ext cx="5665861" cy="6836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Grade 9</a:t>
            </a:r>
          </a:p>
          <a:p>
            <a:pPr algn="ctr"/>
            <a:endParaRPr lang="en-GB" dirty="0"/>
          </a:p>
        </p:txBody>
      </p:sp>
      <p:sp>
        <p:nvSpPr>
          <p:cNvPr id="6" name="Down Arrow 5"/>
          <p:cNvSpPr/>
          <p:nvPr/>
        </p:nvSpPr>
        <p:spPr>
          <a:xfrm>
            <a:off x="6585774" y="3731285"/>
            <a:ext cx="484632" cy="826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4531749" y="1729475"/>
            <a:ext cx="484632" cy="7497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a:off x="2340648" y="1746523"/>
            <a:ext cx="546930" cy="824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6113277" y="4666003"/>
            <a:ext cx="1572426"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Academic</a:t>
            </a:r>
            <a:endParaRPr lang="en-GB" dirty="0"/>
          </a:p>
        </p:txBody>
      </p:sp>
      <p:sp>
        <p:nvSpPr>
          <p:cNvPr id="10" name="Rectangle 9"/>
          <p:cNvSpPr/>
          <p:nvPr/>
        </p:nvSpPr>
        <p:spPr>
          <a:xfrm>
            <a:off x="1796751" y="4666003"/>
            <a:ext cx="1572427"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smtClean="0"/>
              <a:t> Vocational</a:t>
            </a:r>
            <a:endParaRPr lang="en-GB" dirty="0"/>
          </a:p>
        </p:txBody>
      </p:sp>
      <p:sp>
        <p:nvSpPr>
          <p:cNvPr id="12" name="Oval 11"/>
          <p:cNvSpPr/>
          <p:nvPr/>
        </p:nvSpPr>
        <p:spPr>
          <a:xfrm>
            <a:off x="4077583" y="4666003"/>
            <a:ext cx="1392964" cy="914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Artisan</a:t>
            </a:r>
            <a:endParaRPr lang="en-GB" dirty="0"/>
          </a:p>
        </p:txBody>
      </p:sp>
      <p:sp>
        <p:nvSpPr>
          <p:cNvPr id="13" name="Down Arrow 12"/>
          <p:cNvSpPr/>
          <p:nvPr/>
        </p:nvSpPr>
        <p:spPr>
          <a:xfrm>
            <a:off x="4463211" y="3787711"/>
            <a:ext cx="484632" cy="826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a:off x="2340648" y="3756879"/>
            <a:ext cx="484632" cy="835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8862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935" y="444381"/>
            <a:ext cx="10878796" cy="5078313"/>
          </a:xfrm>
          <a:prstGeom prst="rect">
            <a:avLst/>
          </a:prstGeom>
        </p:spPr>
        <p:txBody>
          <a:bodyPr wrap="square">
            <a:spAutoFit/>
          </a:bodyPr>
          <a:lstStyle/>
          <a:p>
            <a:pPr algn="just"/>
            <a:endParaRPr lang="en-US" dirty="0" smtClean="0">
              <a:latin typeface="+mj-lt"/>
              <a:ea typeface="Times New Roman" panose="02020603050405020304" pitchFamily="18" charset="0"/>
            </a:endParaRPr>
          </a:p>
          <a:p>
            <a:pPr algn="just"/>
            <a:endParaRPr lang="en-US" dirty="0">
              <a:latin typeface="+mj-lt"/>
              <a:ea typeface="Times New Roman" panose="02020603050405020304" pitchFamily="18" charset="0"/>
            </a:endParaRPr>
          </a:p>
          <a:p>
            <a:pPr algn="just"/>
            <a:r>
              <a:rPr lang="en-US" dirty="0" smtClean="0">
                <a:latin typeface="+mj-lt"/>
                <a:ea typeface="Times New Roman" panose="02020603050405020304" pitchFamily="18" charset="0"/>
              </a:rPr>
              <a:t>The </a:t>
            </a:r>
            <a:r>
              <a:rPr lang="en-US" dirty="0">
                <a:latin typeface="+mj-lt"/>
                <a:ea typeface="Times New Roman" panose="02020603050405020304" pitchFamily="18" charset="0"/>
              </a:rPr>
              <a:t>syllabus </a:t>
            </a:r>
            <a:r>
              <a:rPr lang="en-US" dirty="0" smtClean="0">
                <a:latin typeface="+mj-lt"/>
                <a:ea typeface="Times New Roman" panose="02020603050405020304" pitchFamily="18" charset="0"/>
              </a:rPr>
              <a:t>for A&amp;E aims </a:t>
            </a:r>
            <a:r>
              <a:rPr lang="en-US" dirty="0">
                <a:latin typeface="+mj-lt"/>
                <a:ea typeface="Times New Roman" panose="02020603050405020304" pitchFamily="18" charset="0"/>
              </a:rPr>
              <a:t>at formative assessment for </a:t>
            </a:r>
            <a:r>
              <a:rPr lang="en-US" dirty="0" smtClean="0">
                <a:latin typeface="+mj-lt"/>
                <a:ea typeface="Times New Roman" panose="02020603050405020304" pitchFamily="18" charset="0"/>
              </a:rPr>
              <a:t>learners. </a:t>
            </a:r>
            <a:r>
              <a:rPr lang="en-US" dirty="0">
                <a:latin typeface="+mj-lt"/>
                <a:ea typeface="Times New Roman" panose="02020603050405020304" pitchFamily="18" charset="0"/>
              </a:rPr>
              <a:t>Formative assessment is a range of formal and informal assessment procedures conducted by teachers’ during the learning process in order to modify teaching and learning activities to improve attainment. </a:t>
            </a:r>
            <a:endParaRPr lang="en-US" dirty="0" smtClean="0">
              <a:latin typeface="+mj-lt"/>
              <a:ea typeface="Times New Roman" panose="02020603050405020304" pitchFamily="18" charset="0"/>
            </a:endParaRPr>
          </a:p>
          <a:p>
            <a:endParaRPr lang="en-US" dirty="0" smtClean="0">
              <a:latin typeface="Times New Roman" panose="02020603050405020304" pitchFamily="18" charset="0"/>
            </a:endParaRPr>
          </a:p>
          <a:p>
            <a:pPr algn="just"/>
            <a:r>
              <a:rPr lang="en-US" dirty="0" smtClean="0"/>
              <a:t>“An ongoing system of monitoring and assessing learners’ progress. It is closely</a:t>
            </a:r>
            <a:r>
              <a:rPr lang="en-GB" dirty="0"/>
              <a:t> </a:t>
            </a:r>
            <a:r>
              <a:rPr lang="en-US" dirty="0" smtClean="0"/>
              <a:t>integrated </a:t>
            </a:r>
            <a:r>
              <a:rPr lang="en-US" dirty="0"/>
              <a:t>with the teaching and learning processes and actually supports </a:t>
            </a:r>
            <a:r>
              <a:rPr lang="en-US" dirty="0" smtClean="0"/>
              <a:t>learning.</a:t>
            </a:r>
            <a:r>
              <a:rPr lang="en-GB" dirty="0"/>
              <a:t> </a:t>
            </a:r>
            <a:r>
              <a:rPr lang="en-US" dirty="0" smtClean="0"/>
              <a:t>It </a:t>
            </a:r>
            <a:r>
              <a:rPr lang="en-US" dirty="0"/>
              <a:t>is formative assessment, done in the school environment through daily </a:t>
            </a:r>
            <a:r>
              <a:rPr lang="en-US" dirty="0" smtClean="0"/>
              <a:t>teaching.</a:t>
            </a:r>
            <a:r>
              <a:rPr lang="en-GB" dirty="0"/>
              <a:t> </a:t>
            </a:r>
            <a:r>
              <a:rPr lang="en-US" dirty="0" smtClean="0"/>
              <a:t>It </a:t>
            </a:r>
            <a:r>
              <a:rPr lang="en-US" dirty="0"/>
              <a:t>can also be achieved through projects, quizzes, tests, interviews and observations</a:t>
            </a:r>
            <a:r>
              <a:rPr lang="en-US" dirty="0" smtClean="0"/>
              <a:t>.”</a:t>
            </a:r>
            <a:r>
              <a:rPr lang="en-GB" dirty="0"/>
              <a:t> </a:t>
            </a:r>
            <a:r>
              <a:rPr lang="en-US" dirty="0" smtClean="0"/>
              <a:t>(Curriculum </a:t>
            </a:r>
            <a:r>
              <a:rPr lang="en-US" dirty="0"/>
              <a:t>and Assessment Policy 2009</a:t>
            </a:r>
            <a:r>
              <a:rPr lang="en-US" dirty="0" smtClean="0"/>
              <a:t>)</a:t>
            </a:r>
          </a:p>
          <a:p>
            <a:pPr algn="just"/>
            <a:endParaRPr lang="en-GB" dirty="0"/>
          </a:p>
          <a:p>
            <a:pPr algn="just"/>
            <a:r>
              <a:rPr lang="en-US" dirty="0" smtClean="0"/>
              <a:t>This </a:t>
            </a:r>
            <a:r>
              <a:rPr lang="en-US" dirty="0"/>
              <a:t>study was to determine the impact of formative assessment for Grade 8 Arts and Entrepreneurship in Lesotho Secondary </a:t>
            </a:r>
            <a:r>
              <a:rPr lang="en-US" dirty="0" smtClean="0"/>
              <a:t>Schools.</a:t>
            </a:r>
            <a:endParaRPr lang="en-GB" dirty="0"/>
          </a:p>
          <a:p>
            <a:pPr algn="just"/>
            <a:r>
              <a:rPr lang="en-US" b="1" dirty="0"/>
              <a:t> </a:t>
            </a:r>
            <a:endParaRPr lang="en-GB" dirty="0"/>
          </a:p>
          <a:p>
            <a:pPr algn="just"/>
            <a:r>
              <a:rPr lang="en-US" dirty="0"/>
              <a:t>The study had the following objectives:</a:t>
            </a:r>
            <a:endParaRPr lang="en-GB" dirty="0"/>
          </a:p>
          <a:p>
            <a:pPr algn="just"/>
            <a:r>
              <a:rPr lang="en-US" dirty="0" smtClean="0"/>
              <a:t>To </a:t>
            </a:r>
            <a:r>
              <a:rPr lang="en-US" dirty="0"/>
              <a:t>determine the impact of formative assessment for Grade 8 </a:t>
            </a:r>
            <a:r>
              <a:rPr lang="en-US" dirty="0" smtClean="0"/>
              <a:t>A &amp; E, to find out </a:t>
            </a:r>
            <a:r>
              <a:rPr lang="en-US" dirty="0"/>
              <a:t>possible barriers to the effective teaching of </a:t>
            </a:r>
            <a:r>
              <a:rPr lang="en-US" dirty="0" smtClean="0"/>
              <a:t>A </a:t>
            </a:r>
            <a:r>
              <a:rPr lang="en-US" dirty="0"/>
              <a:t>&amp;</a:t>
            </a:r>
            <a:r>
              <a:rPr lang="en-US" dirty="0" smtClean="0"/>
              <a:t> E and to </a:t>
            </a:r>
            <a:r>
              <a:rPr lang="en-US" dirty="0"/>
              <a:t>find how teachers could be assisted </a:t>
            </a:r>
            <a:r>
              <a:rPr lang="en-US" dirty="0" smtClean="0"/>
              <a:t>to assess A &amp; E.</a:t>
            </a:r>
            <a:endParaRPr lang="en-US" dirty="0">
              <a:latin typeface="Times New Roman" panose="02020603050405020304" pitchFamily="18" charset="0"/>
            </a:endParaRPr>
          </a:p>
          <a:p>
            <a:endParaRPr lang="en-GB" dirty="0"/>
          </a:p>
        </p:txBody>
      </p:sp>
    </p:spTree>
    <p:extLst>
      <p:ext uri="{BB962C8B-B14F-4D97-AF65-F5344CB8AC3E}">
        <p14:creationId xmlns:p14="http://schemas.microsoft.com/office/powerpoint/2010/main" val="1389339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843" y="341833"/>
            <a:ext cx="10502781" cy="5419048"/>
          </a:xfrm>
          <a:prstGeom prst="rect">
            <a:avLst/>
          </a:prstGeom>
        </p:spPr>
        <p:txBody>
          <a:bodyPr wrap="square">
            <a:spAutoFit/>
          </a:bodyPr>
          <a:lstStyle/>
          <a:p>
            <a:pPr algn="just">
              <a:lnSpc>
                <a:spcPct val="107000"/>
              </a:lnSpc>
              <a:spcAft>
                <a:spcPts val="800"/>
              </a:spcAft>
            </a:pPr>
            <a:r>
              <a:rPr lang="en-US" dirty="0">
                <a:latin typeface="+mj-lt"/>
                <a:ea typeface="Calibri" panose="020F0502020204030204" pitchFamily="34" charset="0"/>
                <a:cs typeface="Times New Roman" panose="02020603050405020304" pitchFamily="18" charset="0"/>
              </a:rPr>
              <a:t>The study employed an </a:t>
            </a:r>
            <a:r>
              <a:rPr lang="en-US" dirty="0" smtClean="0">
                <a:latin typeface="+mj-lt"/>
                <a:ea typeface="Calibri" panose="020F0502020204030204" pitchFamily="34" charset="0"/>
                <a:cs typeface="Times New Roman" panose="02020603050405020304" pitchFamily="18" charset="0"/>
              </a:rPr>
              <a:t>interview to gather </a:t>
            </a:r>
            <a:r>
              <a:rPr lang="en-US" dirty="0">
                <a:latin typeface="+mj-lt"/>
                <a:ea typeface="Calibri" panose="020F0502020204030204" pitchFamily="34" charset="0"/>
                <a:cs typeface="Times New Roman" panose="02020603050405020304" pitchFamily="18" charset="0"/>
              </a:rPr>
              <a:t>data. Teachers from four schools which piloted </a:t>
            </a:r>
            <a:r>
              <a:rPr lang="en-US" dirty="0" smtClean="0">
                <a:latin typeface="+mj-lt"/>
                <a:ea typeface="Calibri" panose="020F0502020204030204" pitchFamily="34" charset="0"/>
                <a:cs typeface="Times New Roman" panose="02020603050405020304" pitchFamily="18" charset="0"/>
              </a:rPr>
              <a:t>(A &amp; E) </a:t>
            </a:r>
            <a:r>
              <a:rPr lang="en-US" dirty="0">
                <a:latin typeface="+mj-lt"/>
                <a:ea typeface="Calibri" panose="020F0502020204030204" pitchFamily="34" charset="0"/>
                <a:cs typeface="Times New Roman" panose="02020603050405020304" pitchFamily="18" charset="0"/>
              </a:rPr>
              <a:t>were interviewed. These </a:t>
            </a:r>
            <a:r>
              <a:rPr lang="en-US" dirty="0" smtClean="0">
                <a:latin typeface="+mj-lt"/>
                <a:ea typeface="Calibri" panose="020F0502020204030204" pitchFamily="34" charset="0"/>
                <a:cs typeface="Times New Roman" panose="02020603050405020304" pitchFamily="18" charset="0"/>
              </a:rPr>
              <a:t>are teachers those who teach subjects from which content are has been drawn: </a:t>
            </a:r>
            <a:r>
              <a:rPr lang="en-US" dirty="0">
                <a:latin typeface="+mj-lt"/>
                <a:ea typeface="Calibri" panose="020F0502020204030204" pitchFamily="34" charset="0"/>
                <a:cs typeface="Times New Roman" panose="02020603050405020304" pitchFamily="18" charset="0"/>
              </a:rPr>
              <a:t>Business Education, Information and Communication Technology (ICT)/Computer Education, Home Economics, and Technical subjects. </a:t>
            </a:r>
            <a:endParaRPr lang="en-US" dirty="0" smtClean="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mj-lt"/>
                <a:ea typeface="Calibri" panose="020F0502020204030204" pitchFamily="34" charset="0"/>
                <a:cs typeface="Times New Roman" panose="02020603050405020304" pitchFamily="18" charset="0"/>
              </a:rPr>
              <a:t>However </a:t>
            </a:r>
            <a:r>
              <a:rPr lang="en-US" dirty="0">
                <a:latin typeface="+mj-lt"/>
                <a:ea typeface="Calibri" panose="020F0502020204030204" pitchFamily="34" charset="0"/>
                <a:cs typeface="Times New Roman" panose="02020603050405020304" pitchFamily="18" charset="0"/>
              </a:rPr>
              <a:t>the study sample </a:t>
            </a:r>
            <a:r>
              <a:rPr lang="en-US" dirty="0" smtClean="0">
                <a:latin typeface="+mj-lt"/>
                <a:ea typeface="Calibri" panose="020F0502020204030204" pitchFamily="34" charset="0"/>
                <a:cs typeface="Times New Roman" panose="02020603050405020304" pitchFamily="18" charset="0"/>
              </a:rPr>
              <a:t>could </a:t>
            </a:r>
            <a:r>
              <a:rPr lang="en-US" dirty="0">
                <a:latin typeface="+mj-lt"/>
                <a:ea typeface="Calibri" panose="020F0502020204030204" pitchFamily="34" charset="0"/>
                <a:cs typeface="Times New Roman" panose="02020603050405020304" pitchFamily="18" charset="0"/>
              </a:rPr>
              <a:t>not include teachers for Art, Crafts, Music and Drama and Theatre as there were none who specialized and taught these subjects at secondary school level</a:t>
            </a:r>
            <a:r>
              <a:rPr lang="en-US" dirty="0" smtClean="0">
                <a:latin typeface="+mj-lt"/>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smtClean="0"/>
              <a:t>In an </a:t>
            </a:r>
            <a:r>
              <a:rPr lang="en-US" dirty="0"/>
              <a:t>interview with teachers the study explored possible barriers to the implementation of formative assessment </a:t>
            </a:r>
            <a:r>
              <a:rPr lang="en-US" dirty="0" smtClean="0"/>
              <a:t>for A </a:t>
            </a:r>
            <a:r>
              <a:rPr lang="en-US" dirty="0"/>
              <a:t>&amp;</a:t>
            </a:r>
            <a:r>
              <a:rPr lang="en-US" dirty="0" smtClean="0"/>
              <a:t>E.</a:t>
            </a:r>
          </a:p>
          <a:p>
            <a:endParaRPr lang="en-US" dirty="0" smtClean="0"/>
          </a:p>
          <a:p>
            <a:pPr marL="285750" indent="-285750">
              <a:buFont typeface="Arial" panose="020B0604020202020204" pitchFamily="34" charset="0"/>
              <a:buChar char="•"/>
            </a:pPr>
            <a:r>
              <a:rPr lang="en-US" dirty="0" smtClean="0"/>
              <a:t>Most </a:t>
            </a:r>
            <a:r>
              <a:rPr lang="en-US" dirty="0"/>
              <a:t>teachers </a:t>
            </a:r>
            <a:r>
              <a:rPr lang="en-US" dirty="0" smtClean="0"/>
              <a:t>have </a:t>
            </a:r>
            <a:r>
              <a:rPr lang="en-US" dirty="0"/>
              <a:t>the </a:t>
            </a:r>
            <a:r>
              <a:rPr lang="en-US" dirty="0" smtClean="0"/>
              <a:t>syllabus which </a:t>
            </a:r>
            <a:r>
              <a:rPr lang="en-US" dirty="0"/>
              <a:t>was disseminated by </a:t>
            </a:r>
            <a:r>
              <a:rPr lang="en-US" dirty="0" err="1" smtClean="0"/>
              <a:t>MoET</a:t>
            </a:r>
            <a:r>
              <a:rPr lang="en-US" dirty="0" smtClean="0"/>
              <a:t> and (NCDC</a:t>
            </a:r>
            <a:r>
              <a:rPr lang="en-US" dirty="0"/>
              <a:t>). However teachers felt that workshops for the dissemination of the syllabus were not very informative as they were hosted for </a:t>
            </a:r>
            <a:r>
              <a:rPr lang="en-US" dirty="0" smtClean="0"/>
              <a:t>few days. </a:t>
            </a:r>
          </a:p>
          <a:p>
            <a:endParaRPr lang="en-US" dirty="0" smtClean="0"/>
          </a:p>
          <a:p>
            <a:pPr marL="285750" indent="-285750">
              <a:buFont typeface="Arial" panose="020B0604020202020204" pitchFamily="34" charset="0"/>
              <a:buChar char="•"/>
            </a:pPr>
            <a:r>
              <a:rPr lang="en-US" dirty="0" smtClean="0"/>
              <a:t>Teachers </a:t>
            </a:r>
            <a:r>
              <a:rPr lang="en-US" dirty="0"/>
              <a:t>pointed out that the syllabus had not clearly defined the assessment criteria for </a:t>
            </a:r>
            <a:r>
              <a:rPr lang="en-US" dirty="0" smtClean="0"/>
              <a:t>(A&amp;E). The content taught in class is to is assessed through projects. Assessing these projects </a:t>
            </a:r>
            <a:r>
              <a:rPr lang="en-US" dirty="0"/>
              <a:t>i</a:t>
            </a:r>
            <a:r>
              <a:rPr lang="en-US" dirty="0" smtClean="0"/>
              <a:t>s a challenge. </a:t>
            </a:r>
          </a:p>
          <a:p>
            <a:endParaRPr lang="en-US" dirty="0" smtClean="0"/>
          </a:p>
        </p:txBody>
      </p:sp>
    </p:spTree>
    <p:extLst>
      <p:ext uri="{BB962C8B-B14F-4D97-AF65-F5344CB8AC3E}">
        <p14:creationId xmlns:p14="http://schemas.microsoft.com/office/powerpoint/2010/main" val="3957063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011" y="0"/>
            <a:ext cx="11118079" cy="5651675"/>
          </a:xfrm>
          <a:prstGeom prst="rect">
            <a:avLst/>
          </a:prstGeom>
        </p:spPr>
        <p:txBody>
          <a:bodyPr wrap="square">
            <a:spAutoFit/>
          </a:bodyPr>
          <a:lstStyle/>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Absence of learners</a:t>
            </a:r>
            <a:r>
              <a:rPr lang="en-US" dirty="0"/>
              <a:t>’ books and teachers’ guides were a major concern by the teachers. They stated that with the syllabus alone it was not easy for them to impart knowledge to the learners. They faced a challenge of buying different books from which little content was </a:t>
            </a:r>
            <a:r>
              <a:rPr lang="en-US" dirty="0" smtClean="0"/>
              <a:t>drawn given the nature of the subject. </a:t>
            </a:r>
            <a:r>
              <a:rPr lang="en-US" dirty="0"/>
              <a:t>Besides that acquiring these books was expensive </a:t>
            </a:r>
            <a:r>
              <a:rPr lang="en-US" dirty="0" smtClean="0"/>
              <a:t>for </a:t>
            </a:r>
            <a:r>
              <a:rPr lang="en-US" dirty="0"/>
              <a:t>parents. </a:t>
            </a:r>
            <a:endParaRPr lang="en-US" dirty="0" smtClean="0"/>
          </a:p>
          <a:p>
            <a:r>
              <a:rPr lang="en-US" dirty="0" smtClean="0"/>
              <a:t> </a:t>
            </a:r>
            <a:endParaRPr lang="en-GB" dirty="0"/>
          </a:p>
          <a:p>
            <a:pPr marL="285750" indent="-285750">
              <a:buFont typeface="Arial" panose="020B0604020202020204" pitchFamily="34" charset="0"/>
              <a:buChar char="•"/>
            </a:pPr>
            <a:r>
              <a:rPr lang="en-US" dirty="0"/>
              <a:t>Shortage of teaching </a:t>
            </a:r>
            <a:r>
              <a:rPr lang="en-US" dirty="0" smtClean="0"/>
              <a:t>facilities, </a:t>
            </a:r>
            <a:r>
              <a:rPr lang="en-US" dirty="0"/>
              <a:t>such as computers and workshops are also the most prominent constraint to effective assessment of practical skills in most schools. </a:t>
            </a:r>
            <a:r>
              <a:rPr lang="en-US" dirty="0" smtClean="0"/>
              <a:t>These are: computers,  </a:t>
            </a:r>
            <a:r>
              <a:rPr lang="en-US" dirty="0"/>
              <a:t>laboratories, studios, workshops for practical </a:t>
            </a:r>
            <a:r>
              <a:rPr lang="en-US" dirty="0" smtClean="0"/>
              <a:t>subjects.</a:t>
            </a:r>
          </a:p>
          <a:p>
            <a:endParaRPr lang="en-US" dirty="0" smtClean="0"/>
          </a:p>
          <a:p>
            <a:pPr marL="742950" lvl="1" indent="-285750">
              <a:buFont typeface="Wingdings" panose="05000000000000000000" pitchFamily="2" charset="2"/>
              <a:buChar char="ü"/>
            </a:pPr>
            <a:r>
              <a:rPr lang="en-US" dirty="0" smtClean="0"/>
              <a:t>Some schools that have workshops </a:t>
            </a:r>
            <a:r>
              <a:rPr lang="en-US" dirty="0"/>
              <a:t>are boys’ schools which inculcated the vocational skills in </a:t>
            </a:r>
            <a:r>
              <a:rPr lang="en-US" dirty="0" smtClean="0"/>
              <a:t>boys, while on </a:t>
            </a:r>
            <a:r>
              <a:rPr lang="en-US" dirty="0"/>
              <a:t>the other hand girls’ schools </a:t>
            </a:r>
            <a:r>
              <a:rPr lang="en-US" dirty="0" smtClean="0"/>
              <a:t>provided </a:t>
            </a:r>
            <a:r>
              <a:rPr lang="en-US" dirty="0"/>
              <a:t>home-economics </a:t>
            </a:r>
            <a:r>
              <a:rPr lang="en-US" dirty="0" smtClean="0"/>
              <a:t>because in Basotho culture </a:t>
            </a:r>
            <a:r>
              <a:rPr lang="en-US" dirty="0"/>
              <a:t>girls would take care of the family in the </a:t>
            </a:r>
            <a:r>
              <a:rPr lang="en-US" dirty="0" smtClean="0"/>
              <a:t>future as house wives. </a:t>
            </a:r>
            <a:endParaRPr lang="en-US" dirty="0"/>
          </a:p>
          <a:p>
            <a:pPr lvl="1"/>
            <a:endParaRPr lang="en-US" dirty="0"/>
          </a:p>
          <a:p>
            <a:pPr marL="285750" indent="-285750">
              <a:buFont typeface="Arial" panose="020B0604020202020204" pitchFamily="34" charset="0"/>
              <a:buChar char="•"/>
            </a:pPr>
            <a:r>
              <a:rPr lang="en-US" dirty="0" smtClean="0"/>
              <a:t>Schools </a:t>
            </a:r>
            <a:r>
              <a:rPr lang="en-US" dirty="0"/>
              <a:t>which had laboratory facilities </a:t>
            </a:r>
            <a:r>
              <a:rPr lang="en-US" dirty="0" smtClean="0"/>
              <a:t>accommodated </a:t>
            </a:r>
            <a:r>
              <a:rPr lang="en-US" dirty="0"/>
              <a:t>few learners in proportion to the huge numbers </a:t>
            </a:r>
            <a:r>
              <a:rPr lang="en-US" dirty="0" smtClean="0"/>
              <a:t>enrolled </a:t>
            </a:r>
            <a:r>
              <a:rPr lang="en-US" dirty="0"/>
              <a:t>at grade 8 after the introduction of free primary education. Teachers </a:t>
            </a:r>
            <a:r>
              <a:rPr lang="en-US" dirty="0" smtClean="0"/>
              <a:t>pointed </a:t>
            </a:r>
            <a:r>
              <a:rPr lang="en-US" dirty="0"/>
              <a:t>out that it </a:t>
            </a:r>
            <a:r>
              <a:rPr lang="en-US" dirty="0" smtClean="0"/>
              <a:t>was </a:t>
            </a:r>
            <a:r>
              <a:rPr lang="en-US" dirty="0"/>
              <a:t>not easy to </a:t>
            </a:r>
            <a:r>
              <a:rPr lang="en-US" dirty="0" smtClean="0"/>
              <a:t>reach out to every </a:t>
            </a:r>
            <a:r>
              <a:rPr lang="en-US" dirty="0"/>
              <a:t>learner </a:t>
            </a:r>
            <a:r>
              <a:rPr lang="en-US" dirty="0" smtClean="0"/>
              <a:t>during </a:t>
            </a:r>
            <a:r>
              <a:rPr lang="en-US" dirty="0"/>
              <a:t>the acquisition </a:t>
            </a:r>
            <a:r>
              <a:rPr lang="en-US" dirty="0" smtClean="0"/>
              <a:t>C&amp;E skills and concepts.</a:t>
            </a:r>
            <a:endParaRPr lang="en-GB" dirty="0"/>
          </a:p>
          <a:p>
            <a:pPr algn="just">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5065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633651"/>
            <a:ext cx="12271761" cy="6186309"/>
          </a:xfrm>
          <a:prstGeom prst="rect">
            <a:avLst/>
          </a:prstGeom>
        </p:spPr>
        <p:txBody>
          <a:bodyPr wrap="square">
            <a:spAutoFit/>
          </a:bodyPr>
          <a:lstStyle/>
          <a:p>
            <a:endParaRPr lang="en-US" dirty="0" smtClean="0"/>
          </a:p>
          <a:p>
            <a:endParaRPr lang="en-US" dirty="0"/>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Some </a:t>
            </a:r>
            <a:r>
              <a:rPr lang="en-US" dirty="0"/>
              <a:t>educators argue that they lack skills to teach some content for this learning </a:t>
            </a:r>
            <a:r>
              <a:rPr lang="en-US" dirty="0" smtClean="0"/>
              <a:t>area therefore to assess  learners was a challenge. They stated that they </a:t>
            </a:r>
            <a:r>
              <a:rPr lang="en-US" dirty="0"/>
              <a:t>assess the learning outcomes they </a:t>
            </a:r>
            <a:r>
              <a:rPr lang="en-US" dirty="0" smtClean="0"/>
              <a:t>concentrated </a:t>
            </a:r>
            <a:r>
              <a:rPr lang="en-US" dirty="0"/>
              <a:t>on </a:t>
            </a:r>
            <a:r>
              <a:rPr lang="en-US" dirty="0" smtClean="0"/>
              <a:t>when teaching their </a:t>
            </a:r>
            <a:r>
              <a:rPr lang="en-US" dirty="0"/>
              <a:t>subjects’ </a:t>
            </a:r>
            <a:r>
              <a:rPr lang="en-US" dirty="0" smtClean="0"/>
              <a:t>specialization. </a:t>
            </a:r>
          </a:p>
          <a:p>
            <a:endParaRPr lang="en-US" dirty="0" smtClean="0"/>
          </a:p>
          <a:p>
            <a:pPr marL="1200150" lvl="2" indent="-285750">
              <a:buFont typeface="Wingdings" panose="05000000000000000000" pitchFamily="2" charset="2"/>
              <a:buChar char="Ø"/>
            </a:pPr>
            <a:r>
              <a:rPr lang="en-US" dirty="0" smtClean="0"/>
              <a:t>At </a:t>
            </a:r>
            <a:r>
              <a:rPr lang="en-US" dirty="0"/>
              <a:t>one school the language and linguistic department was asked to </a:t>
            </a:r>
            <a:r>
              <a:rPr lang="en-US" dirty="0" smtClean="0"/>
              <a:t>assist in </a:t>
            </a:r>
            <a:r>
              <a:rPr lang="en-US" dirty="0"/>
              <a:t>Drama and Theatre </a:t>
            </a:r>
            <a:r>
              <a:rPr lang="en-US" dirty="0" smtClean="0"/>
              <a:t>content, </a:t>
            </a:r>
            <a:r>
              <a:rPr lang="en-US" dirty="0"/>
              <a:t>but teachers in </a:t>
            </a:r>
            <a:r>
              <a:rPr lang="en-US" dirty="0" smtClean="0"/>
              <a:t>that </a:t>
            </a:r>
            <a:r>
              <a:rPr lang="en-US" dirty="0"/>
              <a:t>department were resistant to help</a:t>
            </a:r>
            <a:r>
              <a:rPr lang="en-US" dirty="0" smtClean="0"/>
              <a:t>.</a:t>
            </a:r>
          </a:p>
          <a:p>
            <a:pPr lvl="2"/>
            <a:r>
              <a:rPr lang="en-US" dirty="0" smtClean="0"/>
              <a:t> </a:t>
            </a:r>
            <a:endParaRPr lang="en-GB" dirty="0"/>
          </a:p>
          <a:p>
            <a:r>
              <a:rPr lang="en-US" dirty="0"/>
              <a:t>Despite the factors drawn above, teachers feel that Arts and Entrepreneurship could be very helpful for a Mosotho child as it natures and instills the creativity and entrepreneurial culture in an individual. </a:t>
            </a:r>
            <a:endParaRPr lang="en-US" dirty="0" smtClean="0"/>
          </a:p>
          <a:p>
            <a:endParaRPr lang="en-US" dirty="0"/>
          </a:p>
          <a:p>
            <a:r>
              <a:rPr lang="en-US" dirty="0" smtClean="0"/>
              <a:t>They argue </a:t>
            </a:r>
            <a:r>
              <a:rPr lang="en-US" dirty="0"/>
              <a:t>that the learning area has been introduced </a:t>
            </a:r>
            <a:r>
              <a:rPr lang="en-US" dirty="0" smtClean="0"/>
              <a:t>without critically considering crucial factors. </a:t>
            </a:r>
          </a:p>
          <a:p>
            <a:endParaRPr lang="en-US" dirty="0"/>
          </a:p>
          <a:p>
            <a:pPr marL="1200150" lvl="2" indent="-285750">
              <a:buFont typeface="Wingdings" panose="05000000000000000000" pitchFamily="2" charset="2"/>
              <a:buChar char="Ø"/>
            </a:pPr>
            <a:r>
              <a:rPr lang="en-US" dirty="0"/>
              <a:t>L</a:t>
            </a:r>
            <a:r>
              <a:rPr lang="en-US" dirty="0" smtClean="0"/>
              <a:t>earners </a:t>
            </a:r>
            <a:r>
              <a:rPr lang="en-US" dirty="0"/>
              <a:t>who </a:t>
            </a:r>
            <a:r>
              <a:rPr lang="en-US" dirty="0" smtClean="0"/>
              <a:t>had potential of studying further Accounting, ICT, Business </a:t>
            </a:r>
            <a:r>
              <a:rPr lang="en-US" dirty="0"/>
              <a:t>Studies </a:t>
            </a:r>
            <a:r>
              <a:rPr lang="en-US" dirty="0" smtClean="0"/>
              <a:t>and </a:t>
            </a:r>
            <a:r>
              <a:rPr lang="en-US" dirty="0"/>
              <a:t>Economics, </a:t>
            </a:r>
            <a:r>
              <a:rPr lang="en-US" dirty="0" smtClean="0"/>
              <a:t>were provided little foundation A&amp;E.</a:t>
            </a:r>
          </a:p>
          <a:p>
            <a:pPr lvl="2"/>
            <a:r>
              <a:rPr lang="en-US" dirty="0" smtClean="0"/>
              <a:t> </a:t>
            </a:r>
          </a:p>
          <a:p>
            <a:pPr marL="1200150" lvl="2" indent="-285750">
              <a:buFont typeface="Wingdings" panose="05000000000000000000" pitchFamily="2" charset="2"/>
              <a:buChar char="Ø"/>
            </a:pPr>
            <a:r>
              <a:rPr lang="en-US" dirty="0"/>
              <a:t>T</a:t>
            </a:r>
            <a:r>
              <a:rPr lang="en-US" dirty="0" smtClean="0"/>
              <a:t>hose </a:t>
            </a:r>
            <a:r>
              <a:rPr lang="en-US" dirty="0"/>
              <a:t>who </a:t>
            </a:r>
            <a:r>
              <a:rPr lang="en-US" dirty="0" smtClean="0"/>
              <a:t>were gifted in art and vocational skills, institutions sharpening </a:t>
            </a:r>
            <a:r>
              <a:rPr lang="en-US" dirty="0"/>
              <a:t>such </a:t>
            </a:r>
            <a:r>
              <a:rPr lang="en-US" dirty="0" smtClean="0"/>
              <a:t>skills were </a:t>
            </a:r>
            <a:r>
              <a:rPr lang="en-US" dirty="0"/>
              <a:t>not yet </a:t>
            </a:r>
            <a:r>
              <a:rPr lang="en-US" dirty="0" smtClean="0"/>
              <a:t>ready to take over the assignment. In the end such learners dreams simply fade away.</a:t>
            </a:r>
            <a:endParaRPr lang="en-GB" dirty="0"/>
          </a:p>
        </p:txBody>
      </p:sp>
    </p:spTree>
    <p:extLst>
      <p:ext uri="{BB962C8B-B14F-4D97-AF65-F5344CB8AC3E}">
        <p14:creationId xmlns:p14="http://schemas.microsoft.com/office/powerpoint/2010/main" val="3697461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667" y="1256995"/>
            <a:ext cx="10767701" cy="3894592"/>
          </a:xfrm>
          <a:prstGeom prst="rect">
            <a:avLst/>
          </a:prstGeom>
        </p:spPr>
        <p:txBody>
          <a:bodyPr wrap="square">
            <a:spAutoFit/>
          </a:bodyPr>
          <a:lstStyle/>
          <a:p>
            <a:pPr algn="just">
              <a:lnSpc>
                <a:spcPct val="107000"/>
              </a:lnSpc>
              <a:spcAft>
                <a:spcPts val="800"/>
              </a:spcAft>
            </a:pPr>
            <a:endParaRPr lang="en-GB" sz="2000" dirty="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smtClean="0">
                <a:ea typeface="Calibri" panose="020F0502020204030204" pitchFamily="34" charset="0"/>
                <a:cs typeface="Times New Roman" panose="02020603050405020304" pitchFamily="18" charset="0"/>
              </a:rPr>
              <a:t>The study has found that the aim </a:t>
            </a:r>
            <a:r>
              <a:rPr lang="en-US" sz="2000" dirty="0">
                <a:ea typeface="Calibri" panose="020F0502020204030204" pitchFamily="34" charset="0"/>
                <a:cs typeface="Times New Roman" panose="02020603050405020304" pitchFamily="18" charset="0"/>
              </a:rPr>
              <a:t>of secondary education </a:t>
            </a:r>
            <a:r>
              <a:rPr lang="en-US" sz="2000" dirty="0" smtClean="0">
                <a:ea typeface="Calibri" panose="020F0502020204030204" pitchFamily="34" charset="0"/>
                <a:cs typeface="Times New Roman" panose="02020603050405020304" pitchFamily="18" charset="0"/>
              </a:rPr>
              <a:t>which is </a:t>
            </a:r>
            <a:r>
              <a:rPr lang="en-US" sz="2000" dirty="0">
                <a:ea typeface="Calibri" panose="020F0502020204030204" pitchFamily="34" charset="0"/>
                <a:cs typeface="Times New Roman" panose="02020603050405020304" pitchFamily="18" charset="0"/>
              </a:rPr>
              <a:t>“providing learners with advanced entrepreneurial, vocational and technological skills for the world of work and further </a:t>
            </a:r>
            <a:r>
              <a:rPr lang="en-US" sz="2000" dirty="0" smtClean="0">
                <a:ea typeface="Calibri" panose="020F0502020204030204" pitchFamily="34" charset="0"/>
                <a:cs typeface="Times New Roman" panose="02020603050405020304" pitchFamily="18" charset="0"/>
              </a:rPr>
              <a:t>studies” has not been achieved. </a:t>
            </a:r>
          </a:p>
          <a:p>
            <a:pPr algn="just">
              <a:lnSpc>
                <a:spcPct val="107000"/>
              </a:lnSpc>
              <a:spcAft>
                <a:spcPts val="800"/>
              </a:spcAft>
            </a:pPr>
            <a:r>
              <a:rPr lang="en-US" sz="2000" dirty="0" smtClean="0">
                <a:ea typeface="Calibri" panose="020F0502020204030204" pitchFamily="34" charset="0"/>
                <a:cs typeface="Times New Roman" panose="02020603050405020304" pitchFamily="18" charset="0"/>
              </a:rPr>
              <a:t>Mention </a:t>
            </a:r>
            <a:r>
              <a:rPr lang="en-US" sz="2000" dirty="0">
                <a:ea typeface="Calibri" panose="020F0502020204030204" pitchFamily="34" charset="0"/>
                <a:cs typeface="Times New Roman" panose="02020603050405020304" pitchFamily="18" charset="0"/>
              </a:rPr>
              <a:t>must be made that despite the hiccups seen during the teaching and learning of Arts and Entrepreneurship, teachers highly appreciate the role the subject plays in the development of a productive Mosotho child. However for government through the Ministry of Education and Training to achieve the mandate set out by the curriculum and assessment policy, a lot is to be done to empower teachers, and equip schools with the necessary facilities so that the subject is effectively taught and assessed.</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238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567" y="-868843"/>
            <a:ext cx="10853159" cy="6364178"/>
          </a:xfrm>
          <a:prstGeom prst="rect">
            <a:avLst/>
          </a:prstGeom>
        </p:spPr>
        <p:txBody>
          <a:bodyPr wrap="square">
            <a:spAutoFit/>
          </a:bodyPr>
          <a:lstStyle/>
          <a:p>
            <a:pPr algn="just">
              <a:lnSpc>
                <a:spcPct val="107000"/>
              </a:lnSpc>
              <a:spcAft>
                <a:spcPts val="80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smtClean="0">
                <a:latin typeface="+mj-lt"/>
                <a:ea typeface="Calibri" panose="020F0502020204030204" pitchFamily="34" charset="0"/>
                <a:cs typeface="Times New Roman" panose="02020603050405020304" pitchFamily="18" charset="0"/>
              </a:rPr>
              <a:t>Recommendations</a:t>
            </a:r>
            <a:endParaRPr lang="en-GB" sz="16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mj-lt"/>
                <a:ea typeface="Calibri" panose="020F0502020204030204" pitchFamily="34" charset="0"/>
                <a:cs typeface="Times New Roman" panose="02020603050405020304" pitchFamily="18" charset="0"/>
              </a:rPr>
              <a:t>Based on findings from this study, the following </a:t>
            </a:r>
            <a:r>
              <a:rPr lang="en-US" dirty="0" smtClean="0">
                <a:latin typeface="+mj-lt"/>
                <a:ea typeface="Calibri" panose="020F0502020204030204" pitchFamily="34" charset="0"/>
                <a:cs typeface="Times New Roman" panose="02020603050405020304" pitchFamily="18" charset="0"/>
              </a:rPr>
              <a:t>recommendations are made:</a:t>
            </a:r>
            <a:endParaRPr lang="en-GB" sz="1600" dirty="0">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smtClean="0">
                <a:latin typeface="+mj-lt"/>
                <a:ea typeface="Calibri" panose="020F0502020204030204" pitchFamily="34" charset="0"/>
                <a:cs typeface="Times New Roman" panose="02020603050405020304" pitchFamily="18" charset="0"/>
              </a:rPr>
              <a:t>There is dire need for capacitation </a:t>
            </a:r>
            <a:r>
              <a:rPr lang="en-US" dirty="0">
                <a:latin typeface="+mj-lt"/>
                <a:ea typeface="Calibri" panose="020F0502020204030204" pitchFamily="34" charset="0"/>
                <a:cs typeface="Times New Roman" panose="02020603050405020304" pitchFamily="18" charset="0"/>
              </a:rPr>
              <a:t>of teachers through workshops to assist them to teach effectively </a:t>
            </a:r>
            <a:r>
              <a:rPr lang="en-US" dirty="0" smtClean="0">
                <a:latin typeface="+mj-lt"/>
                <a:ea typeface="Calibri" panose="020F0502020204030204" pitchFamily="34" charset="0"/>
                <a:cs typeface="Times New Roman" panose="02020603050405020304" pitchFamily="18" charset="0"/>
              </a:rPr>
              <a:t>and then provide remedial feedback to learners. </a:t>
            </a:r>
          </a:p>
          <a:p>
            <a:pPr lvl="0" algn="just">
              <a:lnSpc>
                <a:spcPct val="107000"/>
              </a:lnSpc>
              <a:spcAft>
                <a:spcPts val="0"/>
              </a:spcAft>
            </a:pPr>
            <a:endParaRPr lang="en-US" dirty="0" smtClean="0">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smtClean="0">
                <a:latin typeface="+mj-lt"/>
                <a:ea typeface="Calibri" panose="020F0502020204030204" pitchFamily="34" charset="0"/>
                <a:cs typeface="Times New Roman" panose="02020603050405020304" pitchFamily="18" charset="0"/>
              </a:rPr>
              <a:t>The </a:t>
            </a:r>
            <a:r>
              <a:rPr lang="en-US" dirty="0">
                <a:latin typeface="+mj-lt"/>
                <a:ea typeface="Calibri" panose="020F0502020204030204" pitchFamily="34" charset="0"/>
                <a:cs typeface="Times New Roman" panose="02020603050405020304" pitchFamily="18" charset="0"/>
              </a:rPr>
              <a:t>study has found out that given the nature and content of the subject, a three day workshop was not enough to have fully equipped teachers with the necessary guidelines on how to </a:t>
            </a:r>
            <a:r>
              <a:rPr lang="en-US" dirty="0" smtClean="0">
                <a:latin typeface="+mj-lt"/>
                <a:ea typeface="Calibri" panose="020F0502020204030204" pitchFamily="34" charset="0"/>
                <a:cs typeface="Times New Roman" panose="02020603050405020304" pitchFamily="18" charset="0"/>
              </a:rPr>
              <a:t>assess (C&amp;E). </a:t>
            </a:r>
          </a:p>
          <a:p>
            <a:pPr lvl="0" algn="just">
              <a:lnSpc>
                <a:spcPct val="107000"/>
              </a:lnSpc>
              <a:spcAft>
                <a:spcPts val="0"/>
              </a:spcAft>
            </a:pPr>
            <a:endParaRPr lang="en-US" dirty="0" smtClean="0">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smtClean="0">
                <a:latin typeface="+mj-lt"/>
                <a:ea typeface="Calibri" panose="020F0502020204030204" pitchFamily="34" charset="0"/>
                <a:cs typeface="Times New Roman" panose="02020603050405020304" pitchFamily="18" charset="0"/>
              </a:rPr>
              <a:t>Subjects</a:t>
            </a:r>
            <a:r>
              <a:rPr lang="en-US" dirty="0">
                <a:latin typeface="+mj-lt"/>
                <a:ea typeface="Calibri" panose="020F0502020204030204" pitchFamily="34" charset="0"/>
                <a:cs typeface="Times New Roman" panose="02020603050405020304" pitchFamily="18" charset="0"/>
              </a:rPr>
              <a:t>’ specialists from institution of higher learning </a:t>
            </a:r>
            <a:r>
              <a:rPr lang="en-US" dirty="0" smtClean="0">
                <a:latin typeface="+mj-lt"/>
                <a:ea typeface="Calibri" panose="020F0502020204030204" pitchFamily="34" charset="0"/>
                <a:cs typeface="Times New Roman" panose="02020603050405020304" pitchFamily="18" charset="0"/>
              </a:rPr>
              <a:t>can </a:t>
            </a:r>
            <a:r>
              <a:rPr lang="en-US" dirty="0">
                <a:latin typeface="+mj-lt"/>
                <a:ea typeface="Calibri" panose="020F0502020204030204" pitchFamily="34" charset="0"/>
                <a:cs typeface="Times New Roman" panose="02020603050405020304" pitchFamily="18" charset="0"/>
              </a:rPr>
              <a:t>play a vital role in empowering teachers. </a:t>
            </a:r>
            <a:endParaRPr lang="en-US" dirty="0" smtClean="0">
              <a:latin typeface="+mj-lt"/>
              <a:ea typeface="Calibri" panose="020F0502020204030204" pitchFamily="34" charset="0"/>
              <a:cs typeface="Times New Roman" panose="02020603050405020304" pitchFamily="18" charset="0"/>
            </a:endParaRPr>
          </a:p>
          <a:p>
            <a:pPr lvl="0" algn="just">
              <a:lnSpc>
                <a:spcPct val="107000"/>
              </a:lnSpc>
              <a:spcAft>
                <a:spcPts val="0"/>
              </a:spcAft>
            </a:pPr>
            <a:r>
              <a:rPr lang="en-US" dirty="0">
                <a:latin typeface="+mj-lt"/>
                <a:ea typeface="Calibri" panose="020F0502020204030204" pitchFamily="34" charset="0"/>
                <a:cs typeface="Times New Roman" panose="02020603050405020304" pitchFamily="18" charset="0"/>
              </a:rPr>
              <a:t> </a:t>
            </a:r>
            <a:r>
              <a:rPr lang="en-US" dirty="0" smtClean="0">
                <a:latin typeface="+mj-lt"/>
                <a:ea typeface="Calibri" panose="020F0502020204030204" pitchFamily="34" charset="0"/>
                <a:cs typeface="Times New Roman" panose="02020603050405020304" pitchFamily="18" charset="0"/>
              </a:rPr>
              <a:t>    Lesotho </a:t>
            </a:r>
            <a:r>
              <a:rPr lang="en-US" dirty="0">
                <a:latin typeface="+mj-lt"/>
                <a:ea typeface="Calibri" panose="020F0502020204030204" pitchFamily="34" charset="0"/>
                <a:cs typeface="Times New Roman" panose="02020603050405020304" pitchFamily="18" charset="0"/>
              </a:rPr>
              <a:t>College of Education, </a:t>
            </a:r>
            <a:r>
              <a:rPr lang="en-US" dirty="0" err="1">
                <a:latin typeface="+mj-lt"/>
                <a:ea typeface="Calibri" panose="020F0502020204030204" pitchFamily="34" charset="0"/>
                <a:cs typeface="Times New Roman" panose="02020603050405020304" pitchFamily="18" charset="0"/>
              </a:rPr>
              <a:t>Limkonkwing</a:t>
            </a:r>
            <a:r>
              <a:rPr lang="en-US" dirty="0">
                <a:latin typeface="+mj-lt"/>
                <a:ea typeface="Calibri" panose="020F0502020204030204" pitchFamily="34" charset="0"/>
                <a:cs typeface="Times New Roman" panose="02020603050405020304" pitchFamily="18" charset="0"/>
              </a:rPr>
              <a:t> University of </a:t>
            </a:r>
            <a:r>
              <a:rPr lang="en-US" dirty="0" smtClean="0">
                <a:latin typeface="+mj-lt"/>
                <a:ea typeface="Calibri" panose="020F0502020204030204" pitchFamily="34" charset="0"/>
                <a:cs typeface="Times New Roman" panose="02020603050405020304" pitchFamily="18" charset="0"/>
              </a:rPr>
              <a:t>Creative Technology, </a:t>
            </a:r>
            <a:r>
              <a:rPr lang="en-US" dirty="0">
                <a:latin typeface="+mj-lt"/>
                <a:ea typeface="Calibri" panose="020F0502020204030204" pitchFamily="34" charset="0"/>
                <a:cs typeface="Times New Roman" panose="02020603050405020304" pitchFamily="18" charset="0"/>
              </a:rPr>
              <a:t>National </a:t>
            </a:r>
            <a:r>
              <a:rPr lang="en-US" dirty="0" smtClean="0">
                <a:latin typeface="+mj-lt"/>
                <a:ea typeface="Calibri" panose="020F0502020204030204" pitchFamily="34" charset="0"/>
                <a:cs typeface="Times New Roman" panose="02020603050405020304" pitchFamily="18" charset="0"/>
              </a:rPr>
              <a:t>          	University </a:t>
            </a:r>
            <a:r>
              <a:rPr lang="en-US" dirty="0">
                <a:latin typeface="+mj-lt"/>
                <a:ea typeface="Calibri" panose="020F0502020204030204" pitchFamily="34" charset="0"/>
                <a:cs typeface="Times New Roman" panose="02020603050405020304" pitchFamily="18" charset="0"/>
              </a:rPr>
              <a:t>of </a:t>
            </a:r>
            <a:r>
              <a:rPr lang="en-US" dirty="0" smtClean="0">
                <a:latin typeface="+mj-lt"/>
                <a:ea typeface="Calibri" panose="020F0502020204030204" pitchFamily="34" charset="0"/>
                <a:cs typeface="Times New Roman" panose="02020603050405020304" pitchFamily="18" charset="0"/>
              </a:rPr>
              <a:t>	Lesotho and </a:t>
            </a:r>
            <a:r>
              <a:rPr lang="en-US" dirty="0" err="1" smtClean="0">
                <a:latin typeface="+mj-lt"/>
                <a:ea typeface="Calibri" panose="020F0502020204030204" pitchFamily="34" charset="0"/>
                <a:cs typeface="Times New Roman" panose="02020603050405020304" pitchFamily="18" charset="0"/>
              </a:rPr>
              <a:t>Lerotholi</a:t>
            </a:r>
            <a:r>
              <a:rPr lang="en-US" dirty="0" smtClean="0">
                <a:latin typeface="+mj-lt"/>
                <a:ea typeface="Calibri" panose="020F0502020204030204" pitchFamily="34" charset="0"/>
                <a:cs typeface="Times New Roman" panose="02020603050405020304" pitchFamily="18" charset="0"/>
              </a:rPr>
              <a:t> Polytechnic </a:t>
            </a:r>
            <a:r>
              <a:rPr lang="en-US" dirty="0">
                <a:latin typeface="+mj-lt"/>
                <a:ea typeface="Calibri" panose="020F0502020204030204" pitchFamily="34" charset="0"/>
                <a:cs typeface="Times New Roman" panose="02020603050405020304" pitchFamily="18" charset="0"/>
              </a:rPr>
              <a:t>to mention a few. </a:t>
            </a:r>
            <a:endParaRPr lang="en-US" dirty="0" smtClean="0">
              <a:latin typeface="+mj-lt"/>
              <a:ea typeface="Calibri" panose="020F0502020204030204" pitchFamily="34" charset="0"/>
              <a:cs typeface="Times New Roman" panose="02020603050405020304" pitchFamily="18" charset="0"/>
            </a:endParaRPr>
          </a:p>
          <a:p>
            <a:pPr lvl="0" algn="just">
              <a:lnSpc>
                <a:spcPct val="107000"/>
              </a:lnSpc>
              <a:spcAft>
                <a:spcPts val="0"/>
              </a:spcAft>
            </a:pPr>
            <a:endParaRPr lang="en-GB" sz="1600" dirty="0">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smtClean="0">
                <a:latin typeface="+mj-lt"/>
                <a:ea typeface="Calibri" panose="020F0502020204030204" pitchFamily="34" charset="0"/>
                <a:cs typeface="Times New Roman" panose="02020603050405020304" pitchFamily="18" charset="0"/>
              </a:rPr>
              <a:t>An </a:t>
            </a:r>
            <a:r>
              <a:rPr lang="en-US" dirty="0">
                <a:latin typeface="+mj-lt"/>
                <a:ea typeface="Calibri" panose="020F0502020204030204" pitchFamily="34" charset="0"/>
                <a:cs typeface="Times New Roman" panose="02020603050405020304" pitchFamily="18" charset="0"/>
              </a:rPr>
              <a:t>outcry from teachers is that </a:t>
            </a:r>
            <a:r>
              <a:rPr lang="en-US" dirty="0" smtClean="0">
                <a:latin typeface="+mj-lt"/>
                <a:ea typeface="Calibri" panose="020F0502020204030204" pitchFamily="34" charset="0"/>
                <a:cs typeface="Times New Roman" panose="02020603050405020304" pitchFamily="18" charset="0"/>
              </a:rPr>
              <a:t>absence of learners</a:t>
            </a:r>
            <a:r>
              <a:rPr lang="en-US" dirty="0">
                <a:latin typeface="+mj-lt"/>
                <a:ea typeface="Calibri" panose="020F0502020204030204" pitchFamily="34" charset="0"/>
                <a:cs typeface="Times New Roman" panose="02020603050405020304" pitchFamily="18" charset="0"/>
              </a:rPr>
              <a:t>’ books and teachers’ </a:t>
            </a:r>
            <a:r>
              <a:rPr lang="en-US" dirty="0" smtClean="0">
                <a:latin typeface="+mj-lt"/>
                <a:ea typeface="Calibri" panose="020F0502020204030204" pitchFamily="34" charset="0"/>
                <a:cs typeface="Times New Roman" panose="02020603050405020304" pitchFamily="18" charset="0"/>
              </a:rPr>
              <a:t>guides in classrooms was </a:t>
            </a:r>
            <a:r>
              <a:rPr lang="en-US" dirty="0">
                <a:latin typeface="+mj-lt"/>
                <a:ea typeface="Calibri" panose="020F0502020204030204" pitchFamily="34" charset="0"/>
                <a:cs typeface="Times New Roman" panose="02020603050405020304" pitchFamily="18" charset="0"/>
              </a:rPr>
              <a:t>a </a:t>
            </a:r>
            <a:r>
              <a:rPr lang="en-US" dirty="0" smtClean="0">
                <a:latin typeface="+mj-lt"/>
                <a:ea typeface="Calibri" panose="020F0502020204030204" pitchFamily="34" charset="0"/>
                <a:cs typeface="Times New Roman" panose="02020603050405020304" pitchFamily="18" charset="0"/>
              </a:rPr>
              <a:t>big issue. It </a:t>
            </a:r>
            <a:r>
              <a:rPr lang="en-US" dirty="0">
                <a:latin typeface="+mj-lt"/>
                <a:ea typeface="Calibri" panose="020F0502020204030204" pitchFamily="34" charset="0"/>
                <a:cs typeface="Times New Roman" panose="02020603050405020304" pitchFamily="18" charset="0"/>
              </a:rPr>
              <a:t>is recommended that the Ministry of Education and Training must supply the teaching sector with the learners’ books and teachers’ guides urgently. </a:t>
            </a:r>
            <a:endParaRPr lang="en-US" dirty="0" smtClean="0">
              <a:latin typeface="+mj-lt"/>
              <a:ea typeface="Calibri" panose="020F0502020204030204" pitchFamily="34" charset="0"/>
              <a:cs typeface="Times New Roman" panose="02020603050405020304" pitchFamily="18" charset="0"/>
            </a:endParaRPr>
          </a:p>
          <a:p>
            <a:pPr lvl="0" algn="just">
              <a:lnSpc>
                <a:spcPct val="107000"/>
              </a:lnSpc>
              <a:spcAft>
                <a:spcPts val="0"/>
              </a:spcAft>
            </a:pPr>
            <a:endParaRPr lang="en-GB" sz="16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3980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1411</TotalTime>
  <Words>1377</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Calibri</vt:lpstr>
      <vt:lpstr>Century Gothic</vt:lpstr>
      <vt:lpstr>Symbol</vt:lpstr>
      <vt:lpstr>Times New Roman</vt:lpstr>
      <vt:lpstr>Wingdings</vt:lpstr>
      <vt:lpstr>Wingdings 3</vt:lpstr>
      <vt:lpstr>Slice</vt:lpstr>
      <vt:lpstr>Topic         The 13th southern african Association for educational assessment   Topic: Challenges facing the implementation of Formative assessment in Lesotho Secondary Schools:   The case of Grade 8 Arts and Entrepreneurship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Challenges facing the implementation of Formative assessment in Lesotho Secondary Schools: The case of Grade 8 Arts and Entrepreneurship.</dc:title>
  <dc:creator>HP</dc:creator>
  <cp:lastModifiedBy>HP</cp:lastModifiedBy>
  <cp:revision>71</cp:revision>
  <dcterms:created xsi:type="dcterms:W3CDTF">2019-05-20T09:39:52Z</dcterms:created>
  <dcterms:modified xsi:type="dcterms:W3CDTF">2019-05-21T09:11:09Z</dcterms:modified>
</cp:coreProperties>
</file>